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319" r:id="rId3"/>
    <p:sldId id="356" r:id="rId4"/>
    <p:sldId id="371" r:id="rId5"/>
    <p:sldId id="305" r:id="rId6"/>
    <p:sldId id="369" r:id="rId7"/>
    <p:sldId id="365" r:id="rId8"/>
    <p:sldId id="372" r:id="rId9"/>
    <p:sldId id="366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88" r:id="rId20"/>
    <p:sldId id="374" r:id="rId21"/>
    <p:sldId id="376" r:id="rId22"/>
    <p:sldId id="377" r:id="rId23"/>
    <p:sldId id="378" r:id="rId24"/>
    <p:sldId id="373" r:id="rId25"/>
    <p:sldId id="379" r:id="rId26"/>
    <p:sldId id="380" r:id="rId27"/>
    <p:sldId id="381" r:id="rId28"/>
    <p:sldId id="370" r:id="rId29"/>
    <p:sldId id="383" r:id="rId30"/>
    <p:sldId id="368" r:id="rId31"/>
    <p:sldId id="386" r:id="rId32"/>
    <p:sldId id="3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1" autoAdjust="0"/>
    <p:restoredTop sz="82135" autoAdjust="0"/>
  </p:normalViewPr>
  <p:slideViewPr>
    <p:cSldViewPr snapToGrid="0" snapToObjects="1">
      <p:cViewPr varScale="1">
        <p:scale>
          <a:sx n="95" d="100"/>
          <a:sy n="95" d="100"/>
        </p:scale>
        <p:origin x="-208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ACA2-DB23-480B-9C05-CEDC4B6C44A2}" type="datetimeFigureOut">
              <a:rPr lang="ko-KR" altLang="en-US" smtClean="0"/>
              <a:pPr/>
              <a:t>2016-07-17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2EF-716F-4536-8F39-99CE023119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3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CF26-CDAC-FB4C-8D4E-CEC82A1E05CB}" type="datetimeFigureOut">
              <a:rPr lang="en-US" smtClean="0"/>
              <a:pPr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://www.google.co.kr/url?sa=i&amp;rct=j&amp;q=&amp;esrc=s&amp;source=images&amp;cd=&amp;cad=rja&amp;uact=8&amp;ved=0ahUKEwjbk8L-md_JAhXFhaYKHeMZD0wQjRwIBw&amp;url=http://www.news2day.co.kr/n_news/news/view.html?no%3D73884&amp;psig=AFQjCNF2N8KI3wSGUeUNBaTDd0CRq7acQw&amp;ust=1450314797851207" TargetMode="External"/><Relationship Id="rId7" Type="http://schemas.openxmlformats.org/officeDocument/2006/relationships/hyperlink" Target="http://www.google.co.kr/url?sa=i&amp;rct=j&amp;q=&amp;esrc=s&amp;source=images&amp;cd=&amp;cad=rja&amp;uact=8&amp;ved=0ahUKEwi3-u-8mt_JAhWHG6YKHQAXBlMQjRwIBw&amp;url=http://marketingland.com/complete-guide-universal-analytics-upgrade-73560&amp;bvm=bv.110151844,d.dGY&amp;psig=AFQjCNEKpOoeT_0NeEkIM2W8jEjWU9pP6A&amp;ust=145031497628958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://www.google.co.kr/url?sa=i&amp;rct=j&amp;q=&amp;esrc=s&amp;source=images&amp;cd=&amp;cad=rja&amp;uact=8&amp;ved=0ahUKEwiSx9eimt_JAhVlGaYKHRuYCnMQjRwIBw&amp;url=http://news.samsung.com/kr/%EC%A0%84%EB%AC%B8%EA%B0%80-%EC%B9%BC%EB%9F%BC-%EB%8B%B9%EC%8B%A0%EC%9D%B4-%EC%95%8C%EA%B3%A0-%EC%9E%88%EB%8A%94-%EB%B9%85%EB%8D%B0%EC%9D%B4%ED%84%B0%EB%8A%94-%ED%8B%80%EB%A0%B8&amp;bvm=bv.110151844,d.dGY&amp;psig=AFQjCNHrs0rdYZ7tntFSGMfBLi7aun5zUg&amp;ust=1450314895112573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" y="4376198"/>
            <a:ext cx="9157108" cy="142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CPBMI Team 1</a:t>
            </a:r>
          </a:p>
          <a:p>
            <a:pPr algn="ctr" latinLnBrk="1"/>
            <a:endParaRPr lang="en-US" altLang="ko-KR" sz="2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1"/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강민규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김혜원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박광열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손정우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이은솔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이재우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정희정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주광식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한현욱</a:t>
            </a:r>
          </a:p>
          <a:p>
            <a:pPr algn="ctr" latinLnBrk="1">
              <a:lnSpc>
                <a:spcPct val="150000"/>
              </a:lnSpc>
            </a:pPr>
            <a:endParaRPr lang="ko-KR" altLang="en-US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://www.news2day.co.kr/n_news/peg/news/20151001/xax6gAk4tpykB45ivSj1GO9xohg195QH4wIlLHt9-1443664795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988982"/>
            <a:ext cx="2806268" cy="186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.samsung.com/kr/wp-content/uploads/2014/10/0164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46" y="2180162"/>
            <a:ext cx="2994639" cy="18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arketingland.com/wp-content/ml-loads/2014/02/analytics-60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70" y="2122998"/>
            <a:ext cx="3351976" cy="16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0"/>
          <p:cNvSpPr/>
          <p:nvPr/>
        </p:nvSpPr>
        <p:spPr>
          <a:xfrm>
            <a:off x="1" y="1689437"/>
            <a:ext cx="9152884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The Computerized System for Drug Decision of Hypertension 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 smtClean="0">
              <a:latin typeface="Arial Narrow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3108" y="3798987"/>
            <a:ext cx="9157108" cy="32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30350" y="867162"/>
            <a:ext cx="24463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H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yper</a:t>
            </a:r>
            <a:r>
              <a:rPr lang="en-US" altLang="ko-KR" sz="3200" b="1" dirty="0">
                <a:solidFill>
                  <a:srgbClr val="FF0000"/>
                </a:solidFill>
              </a:rPr>
              <a:t>D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1. ATHENA DSS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Assessment and Treatment of Hypertension: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EvideNce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-based Automation (ATHENA)</a:t>
            </a:r>
          </a:p>
          <a:p>
            <a:pPr lvl="1">
              <a:buFont typeface="Wingdings" pitchFamily="2" charset="2"/>
              <a:buChar char="ü"/>
            </a:pPr>
            <a:endParaRPr lang="en-US" altLang="ko-K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2400" dirty="0" smtClean="0">
                <a:latin typeface="Times New Roman" pitchFamily="18" charset="0"/>
                <a:cs typeface="Times New Roman" pitchFamily="18" charset="0"/>
              </a:rPr>
              <a:t>초창기의 </a:t>
            </a: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decision support system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Developed at Stanford Medical Informatics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Two components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Knowledge Base (KB): risk stratification, BP targets, comorbidity, preferred drug, clinical message 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등을 담고 있음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Guideline interpreter: patient-specific treatment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를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recommend 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함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Based on JNC6</a:t>
            </a:r>
          </a:p>
          <a:p>
            <a:pPr marL="457200" lvl="1" indent="0">
              <a:buNone/>
            </a:pPr>
            <a:endParaRPr lang="en-US" altLang="ko-K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630932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M.K. Goldstein et al.,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Proc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AMIA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Symp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 2000:300-4.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3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ATHENA - DSS architecture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46" y="2060848"/>
            <a:ext cx="5502257" cy="3728590"/>
          </a:xfrm>
        </p:spPr>
      </p:pic>
    </p:spTree>
    <p:extLst>
      <p:ext uri="{BB962C8B-B14F-4D97-AF65-F5344CB8AC3E}">
        <p14:creationId xmlns:p14="http://schemas.microsoft.com/office/powerpoint/2010/main" val="10600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Knowledge Base Screen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344"/>
            <a:ext cx="7488832" cy="532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99992" y="2442922"/>
            <a:ext cx="864096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11009" y="3744972"/>
            <a:ext cx="277015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31204" y="4614179"/>
            <a:ext cx="1048907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29367" y="5495198"/>
            <a:ext cx="762714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6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Guideline Model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632848" cy="551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872447" y="3456940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37558" y="3340069"/>
            <a:ext cx="5220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16515" y="5262251"/>
            <a:ext cx="7421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24847" y="5403634"/>
            <a:ext cx="2906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89958" y="5124141"/>
            <a:ext cx="3365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Recommendation Screen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340768"/>
            <a:ext cx="7529292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3046926"/>
            <a:ext cx="3528392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22736" y="3611973"/>
            <a:ext cx="3629383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1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 DSS-HTN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Clinical and Computerized Decision Support System for Management of Hypertension</a:t>
            </a:r>
          </a:p>
          <a:p>
            <a:pPr marL="0" indent="0">
              <a:buNone/>
            </a:pPr>
            <a:endParaRPr lang="en-US" altLang="ko-KR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Algorithmic approach for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Evaluation of a patient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Risk stratification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Drug management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Lifestyle intervention</a:t>
            </a:r>
          </a:p>
          <a:p>
            <a:pPr marL="914400" lvl="2" indent="0">
              <a:buNone/>
            </a:pP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Based on Indian Guidelines for Hypertension II (2007)</a:t>
            </a:r>
            <a:endParaRPr lang="ko-KR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6309320"/>
            <a:ext cx="468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R.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Anchala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et al.,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PLoS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One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 2013 Nov 5;8(11)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Risk staging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" y="2132856"/>
            <a:ext cx="8296576" cy="3816425"/>
          </a:xfrm>
        </p:spPr>
      </p:pic>
    </p:spTree>
    <p:extLst>
      <p:ext uri="{BB962C8B-B14F-4D97-AF65-F5344CB8AC3E}">
        <p14:creationId xmlns:p14="http://schemas.microsoft.com/office/powerpoint/2010/main" val="6319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ecommendations and Advice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128792" cy="5086527"/>
          </a:xfrm>
        </p:spPr>
      </p:pic>
      <p:sp>
        <p:nvSpPr>
          <p:cNvPr id="5" name="직사각형 4"/>
          <p:cNvSpPr/>
          <p:nvPr/>
        </p:nvSpPr>
        <p:spPr>
          <a:xfrm>
            <a:off x="1259632" y="2642818"/>
            <a:ext cx="36004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7794" y="2813979"/>
            <a:ext cx="36004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4938" y="3235010"/>
            <a:ext cx="568724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43099" y="3501008"/>
            <a:ext cx="1301659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65690" y="2453939"/>
            <a:ext cx="1301659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279" y="4515026"/>
            <a:ext cx="87145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Drug information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73794"/>
            <a:ext cx="6264696" cy="4715924"/>
          </a:xfrm>
        </p:spPr>
      </p:pic>
    </p:spTree>
    <p:extLst>
      <p:ext uri="{BB962C8B-B14F-4D97-AF65-F5344CB8AC3E}">
        <p14:creationId xmlns:p14="http://schemas.microsoft.com/office/powerpoint/2010/main" val="25559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/>
          <a:lstStyle/>
          <a:p>
            <a:r>
              <a:rPr lang="ko-KR" altLang="en-US" dirty="0" smtClean="0"/>
              <a:t>대한고혈압학회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고혈압 진료지침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대한의학회</a:t>
            </a:r>
            <a:r>
              <a:rPr lang="ko-KR" altLang="en-US" dirty="0" smtClean="0"/>
              <a:t> 고혈압 가이드라인 일차 의료용 요약 정보</a:t>
            </a:r>
            <a:endParaRPr lang="en-US" altLang="ko-KR" dirty="0" smtClean="0"/>
          </a:p>
          <a:p>
            <a:pPr lvl="1"/>
            <a:r>
              <a:rPr lang="en-US" altLang="ko-KR" dirty="0"/>
              <a:t>Seventh Report of the Joint National Committee on </a:t>
            </a:r>
            <a:r>
              <a:rPr lang="en-US" altLang="ko-KR" dirty="0" smtClean="0"/>
              <a:t>Prevention, Detection</a:t>
            </a:r>
            <a:r>
              <a:rPr lang="en-US" altLang="ko-KR" dirty="0"/>
              <a:t>, Evaluation, and Treatment of High Blood Pressure (JNC 7)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…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일차성</a:t>
            </a:r>
            <a:r>
              <a:rPr lang="ko-KR" altLang="en-US" dirty="0" smtClean="0"/>
              <a:t> 고혈압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합병증에 따른 약물치료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1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Introduction &amp; Motivation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820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31273"/>
            <a:ext cx="7886700" cy="5652654"/>
          </a:xfrm>
        </p:spPr>
        <p:txBody>
          <a:bodyPr/>
          <a:lstStyle/>
          <a:p>
            <a:r>
              <a:rPr lang="en-US" altLang="ko-KR" dirty="0" smtClean="0"/>
              <a:t>30%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유병률을 보이는 가장 대표적인 국민병 중 하나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가이드라인이 나와있지만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진료 때마다 가이드라인을 참고하거나 따르기 어려움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심장 내과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일반의</a:t>
            </a:r>
            <a:endParaRPr lang="en-US" altLang="ko-KR" dirty="0" smtClean="0"/>
          </a:p>
          <a:p>
            <a:r>
              <a:rPr lang="ko-KR" altLang="en-US" dirty="0" smtClean="0"/>
              <a:t>숙련의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미숙의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공중보건의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66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1" y="1066801"/>
            <a:ext cx="838822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4230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2" y="1386115"/>
            <a:ext cx="8464158" cy="408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4934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7" y="457200"/>
            <a:ext cx="830002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4996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5" y="1357087"/>
            <a:ext cx="8742892" cy="414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185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Drug Scoring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환자의 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 병용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 선호도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약물에 대한 반응에 따라 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를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계산된 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를 바탕으로 환자마다 약물 우선순위를 부여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Score 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Score </a:t>
            </a:r>
            <a:r>
              <a:rPr lang="en-US" altLang="ko-KR" dirty="0"/>
              <a:t>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기본점수</a:t>
            </a:r>
            <a:r>
              <a:rPr lang="en-US" altLang="ko-KR" dirty="0"/>
              <a:t> = </a:t>
            </a:r>
            <a:r>
              <a:rPr lang="en-US" altLang="ko-KR" dirty="0" smtClean="0"/>
              <a:t>1</a:t>
            </a:r>
          </a:p>
          <a:p>
            <a:r>
              <a:rPr lang="ko-KR" altLang="en-US" dirty="0" smtClean="0"/>
              <a:t>점수 부여 예시</a:t>
            </a:r>
            <a:endParaRPr lang="en-US" altLang="ko-KR" dirty="0"/>
          </a:p>
          <a:p>
            <a:pPr lvl="1"/>
            <a:r>
              <a:rPr lang="ko-KR" altLang="en-US" dirty="0"/>
              <a:t>질환점수</a:t>
            </a:r>
            <a:endParaRPr lang="en-US" altLang="ko-KR" dirty="0"/>
          </a:p>
          <a:p>
            <a:pPr lvl="2"/>
            <a:r>
              <a:rPr lang="ko-KR" altLang="en-US" dirty="0" smtClean="0"/>
              <a:t>적응증시 </a:t>
            </a:r>
            <a:r>
              <a:rPr lang="en-US" altLang="ko-KR" dirty="0" smtClean="0"/>
              <a:t>1.5 </a:t>
            </a:r>
          </a:p>
          <a:p>
            <a:pPr lvl="2"/>
            <a:r>
              <a:rPr lang="ko-KR" altLang="en-US" dirty="0" smtClean="0"/>
              <a:t>상대적 </a:t>
            </a:r>
            <a:r>
              <a:rPr lang="ko-KR" altLang="en-US" dirty="0" err="1" smtClean="0"/>
              <a:t>금기증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 </a:t>
            </a:r>
          </a:p>
          <a:p>
            <a:pPr lvl="2"/>
            <a:r>
              <a:rPr lang="ko-KR" altLang="en-US" dirty="0" smtClean="0"/>
              <a:t>절대적 </a:t>
            </a:r>
            <a:r>
              <a:rPr lang="ko-KR" altLang="en-US" dirty="0" err="1" smtClean="0"/>
              <a:t>금기증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0.001</a:t>
            </a:r>
          </a:p>
          <a:p>
            <a:pPr lvl="1"/>
            <a:r>
              <a:rPr lang="ko-KR" altLang="en-US" dirty="0" smtClean="0"/>
              <a:t>약물 병용 점수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권장 병용 약물 </a:t>
            </a:r>
            <a:r>
              <a:rPr lang="en-US" altLang="ko-KR" dirty="0" smtClean="0"/>
              <a:t>1.6</a:t>
            </a:r>
          </a:p>
          <a:p>
            <a:pPr lvl="2"/>
            <a:r>
              <a:rPr lang="ko-KR" altLang="en-US" dirty="0" smtClean="0"/>
              <a:t>상대적 금기 약물 </a:t>
            </a:r>
            <a:r>
              <a:rPr lang="en-US" altLang="ko-KR" dirty="0" smtClean="0"/>
              <a:t>0.1</a:t>
            </a:r>
          </a:p>
          <a:p>
            <a:pPr lvl="1"/>
            <a:r>
              <a:rPr lang="ko-KR" altLang="en-US" dirty="0" smtClean="0"/>
              <a:t>개인별 선호도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부작용 </a:t>
            </a:r>
            <a:r>
              <a:rPr lang="en-US" altLang="ko-KR" dirty="0" smtClean="0"/>
              <a:t>0.1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4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Score </a:t>
            </a:r>
            <a:r>
              <a:rPr lang="en-US" altLang="ko-KR" dirty="0"/>
              <a:t>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임신한 심부전 환자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ACEI or ARB = 0.0015 (</a:t>
            </a:r>
            <a:r>
              <a:rPr lang="ko-KR" altLang="en-US" dirty="0" smtClean="0"/>
              <a:t>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임신 </a:t>
            </a:r>
            <a:r>
              <a:rPr lang="en-US" altLang="ko-KR" dirty="0" smtClean="0"/>
              <a:t>* 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Beta blocker = 1</a:t>
            </a:r>
          </a:p>
          <a:p>
            <a:pPr lvl="1"/>
            <a:r>
              <a:rPr lang="en-US" altLang="ko-KR" dirty="0" smtClean="0"/>
              <a:t>CCB = 0.1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Diuretics = 1.5 (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ACEI</a:t>
            </a:r>
            <a:r>
              <a:rPr lang="ko-KR" altLang="en-US" dirty="0" smtClean="0"/>
              <a:t>를 복용중인  노인 고혈압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당뇨 환자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ACEI or ARB = 1</a:t>
            </a:r>
          </a:p>
          <a:p>
            <a:pPr lvl="1"/>
            <a:r>
              <a:rPr lang="en-US" altLang="ko-KR" dirty="0" smtClean="0"/>
              <a:t>Beta blocker = 0.1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혈당 이상 증가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CCB = 1.8 (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노인 고혈압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병용 권장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Diuretics = 0.12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혈당 이상 증가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병용 권장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Model-View-Controller (MVC)</a:t>
            </a:r>
          </a:p>
          <a:p>
            <a:pPr lvl="1"/>
            <a:endParaRPr lang="ko-KR" altLang="en-US" dirty="0"/>
          </a:p>
        </p:txBody>
      </p:sp>
      <p:pic>
        <p:nvPicPr>
          <p:cNvPr id="8194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0" y="1779638"/>
            <a:ext cx="4317814" cy="47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2151" y="6386286"/>
            <a:ext cx="740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https://en.wikipedia.org/wiki/Model%E2%80%93view%E2%80%93controller/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24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90" y="1079161"/>
            <a:ext cx="4317814" cy="47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1412" y="477368"/>
            <a:ext cx="301357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엔진</a:t>
            </a:r>
            <a:r>
              <a:rPr lang="en-US" altLang="ko-KR" dirty="0" smtClean="0"/>
              <a:t>: python</a:t>
            </a:r>
            <a:endParaRPr lang="en-US" altLang="ko-KR" dirty="0"/>
          </a:p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: SQLite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54990" y="3584613"/>
            <a:ext cx="263504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Prototype: python</a:t>
            </a:r>
          </a:p>
          <a:p>
            <a:r>
              <a:rPr lang="en-US" altLang="ko-KR" dirty="0" smtClean="0"/>
              <a:t>Final ver.: python - </a:t>
            </a:r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619" y="3584614"/>
            <a:ext cx="2630124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Prototype: python</a:t>
            </a:r>
          </a:p>
          <a:p>
            <a:r>
              <a:rPr lang="en-US" altLang="ko-KR" dirty="0" smtClean="0"/>
              <a:t>Final ver.: python - </a:t>
            </a:r>
            <a:r>
              <a:rPr lang="en-US" altLang="ko-KR" dirty="0" err="1" smtClean="0"/>
              <a:t>django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9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" y="356716"/>
            <a:ext cx="9139494" cy="614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3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Purpose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820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6343"/>
            <a:ext cx="7886700" cy="5320620"/>
          </a:xfrm>
        </p:spPr>
        <p:txBody>
          <a:bodyPr/>
          <a:lstStyle/>
          <a:p>
            <a:r>
              <a:rPr lang="ko-KR" altLang="en-US" dirty="0" smtClean="0"/>
              <a:t>대한고혈압학회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고혈압 진료지침에 따르는 적절한 알고리즘 개발 및 </a:t>
            </a:r>
            <a:r>
              <a:rPr lang="en-US" altLang="ko-KR" dirty="0" smtClean="0"/>
              <a:t>CDSS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환자의 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병용 약물 여부에 따른 약물 선택 정보 제공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의사 스스로의 가이드라인 준수 여부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Python, SQL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CPBMI</a:t>
            </a:r>
            <a:r>
              <a:rPr lang="ko-KR" altLang="en-US" dirty="0"/>
              <a:t> </a:t>
            </a:r>
            <a:r>
              <a:rPr lang="ko-KR" altLang="en-US" dirty="0" smtClean="0"/>
              <a:t>때 배웠던 것들을 바탕으로 간단한 프로젝트 진행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3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</a:rPr>
              <a:t>Discussion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4439"/>
            <a:ext cx="7886700" cy="5322524"/>
          </a:xfrm>
        </p:spPr>
        <p:txBody>
          <a:bodyPr/>
          <a:lstStyle/>
          <a:p>
            <a:r>
              <a:rPr lang="ko-KR" altLang="en-US" dirty="0" smtClean="0"/>
              <a:t>최신 한국 </a:t>
            </a:r>
            <a:r>
              <a:rPr lang="en-US" altLang="ko-KR" dirty="0" smtClean="0"/>
              <a:t>guideline</a:t>
            </a:r>
            <a:r>
              <a:rPr lang="ko-KR" altLang="en-US" dirty="0" smtClean="0"/>
              <a:t>을 따른 </a:t>
            </a:r>
            <a:r>
              <a:rPr lang="en-US" altLang="ko-KR" dirty="0" smtClean="0"/>
              <a:t>CCDS</a:t>
            </a:r>
          </a:p>
          <a:p>
            <a:r>
              <a:rPr lang="en-US" altLang="ko-KR" dirty="0" smtClean="0"/>
              <a:t>Database </a:t>
            </a:r>
            <a:r>
              <a:rPr lang="ko-KR" altLang="en-US" dirty="0" smtClean="0"/>
              <a:t>확충만으로도 확장 가능한 </a:t>
            </a:r>
            <a:r>
              <a:rPr lang="en-US" altLang="ko-KR" dirty="0" smtClean="0"/>
              <a:t>Drug Scoring </a:t>
            </a:r>
            <a:r>
              <a:rPr lang="ko-KR" altLang="en-US" dirty="0" smtClean="0"/>
              <a:t>알고리즘의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대화형식의 인터페이스를 이용한 </a:t>
            </a:r>
            <a:r>
              <a:rPr lang="en-US" altLang="ko-KR" dirty="0" smtClean="0"/>
              <a:t>simple </a:t>
            </a:r>
            <a:r>
              <a:rPr lang="ko-KR" altLang="en-US" dirty="0" smtClean="0"/>
              <a:t>프로그램 완성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발표</a:t>
            </a:r>
            <a:r>
              <a:rPr lang="en-US" altLang="ko-KR" dirty="0" smtClean="0"/>
              <a:t>: GUI</a:t>
            </a:r>
            <a:r>
              <a:rPr lang="ko-KR" altLang="en-US" dirty="0" smtClean="0"/>
              <a:t>를 입혀서 더욱 나은 인터페이스를 이용한 프로그램 완성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0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</a:rPr>
              <a:t>For Final Version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4439"/>
            <a:ext cx="7886700" cy="5322524"/>
          </a:xfrm>
        </p:spPr>
        <p:txBody>
          <a:bodyPr/>
          <a:lstStyle/>
          <a:p>
            <a:r>
              <a:rPr lang="en-US" altLang="ko-KR" dirty="0" smtClean="0"/>
              <a:t>Python – </a:t>
            </a:r>
            <a:r>
              <a:rPr lang="en-US" altLang="ko-KR" dirty="0" err="1" smtClean="0"/>
              <a:t>django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web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input / output interface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Drug </a:t>
            </a:r>
            <a:r>
              <a:rPr lang="ko-KR" altLang="en-US" dirty="0" smtClean="0"/>
              <a:t>관련 </a:t>
            </a:r>
            <a:r>
              <a:rPr lang="en-US" altLang="ko-KR" dirty="0" smtClean="0"/>
              <a:t>database </a:t>
            </a:r>
            <a:r>
              <a:rPr lang="ko-KR" altLang="en-US" dirty="0" smtClean="0"/>
              <a:t>확충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Validation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데이터 설문 등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1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프로젝트 역할 배분 및 계획 수립</a:t>
            </a:r>
            <a:endParaRPr lang="ko-KR" altLang="en-US" sz="48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Role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3241963" y="1240963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49" name="직사각형 48"/>
          <p:cNvSpPr/>
          <p:nvPr/>
        </p:nvSpPr>
        <p:spPr>
          <a:xfrm>
            <a:off x="1187528" y="2285988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서브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3241963" y="1638787"/>
            <a:ext cx="2707574" cy="279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조장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한현욱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72644" y="2300828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서브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5287158" y="3489990"/>
            <a:ext cx="2707574" cy="1648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박광열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서브조장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김혜원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정희정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손정우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주광식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87528" y="3479453"/>
            <a:ext cx="2707574" cy="1455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한현욱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서브조장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강민규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이은솔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이재우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87528" y="2683813"/>
            <a:ext cx="2707574" cy="605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알고리즘 개발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사용자인터페이스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개발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272644" y="2695687"/>
            <a:ext cx="2707574" cy="605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데이터베이스 개발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SQL </a:t>
            </a:r>
            <a:r>
              <a:rPr lang="ko-KR" altLang="en-US" b="1" dirty="0" smtClean="0">
                <a:solidFill>
                  <a:schemeClr val="tx1"/>
                </a:solidFill>
              </a:rPr>
              <a:t>개발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문헌조사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93818" y="2113794"/>
            <a:ext cx="413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5690" y="2113794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626431" y="2113794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607625" y="1941600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493811" y="3289452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685801" y="3301327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Plan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175" y="476920"/>
            <a:ext cx="9140825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sz="24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1pPr>
            <a:lvl2pPr marL="730250" indent="-2730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9pPr>
          </a:lstStyle>
          <a:p>
            <a:pPr lvl="1" latinLnBrk="0">
              <a:lnSpc>
                <a:spcPct val="80000"/>
              </a:lnSpc>
              <a:spcBef>
                <a:spcPts val="575"/>
              </a:spcBef>
              <a:buSzPct val="85000"/>
              <a:buFontTx/>
              <a:buNone/>
            </a:pPr>
            <a:endParaRPr kumimoji="0" lang="en-US" altLang="ko-KR" u="none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90156"/>
              </p:ext>
            </p:extLst>
          </p:nvPr>
        </p:nvGraphicFramePr>
        <p:xfrm>
          <a:off x="256908" y="802917"/>
          <a:ext cx="8633357" cy="5296401"/>
        </p:xfrm>
        <a:graphic>
          <a:graphicData uri="http://schemas.openxmlformats.org/drawingml/2006/table">
            <a:tbl>
              <a:tblPr/>
              <a:tblGrid>
                <a:gridCol w="5443747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</a:tblGrid>
              <a:tr h="596984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추진계획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7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선행 연구 조사 및 개발 환경 개발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System Design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Design and Implementation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of </a:t>
                      </a: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Input/</a:t>
                      </a:r>
                      <a:r>
                        <a:rPr lang="en-US" sz="16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Output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Form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Design and Implementation of Databases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Design and Implementation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of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SQL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and Algorithm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Report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08175" y="2760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5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Progress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769257"/>
            <a:ext cx="7886700" cy="5407706"/>
          </a:xfrm>
        </p:spPr>
        <p:txBody>
          <a:bodyPr/>
          <a:lstStyle/>
          <a:p>
            <a:r>
              <a:rPr lang="en-US" altLang="ko-KR" dirty="0" smtClean="0"/>
              <a:t>Offline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수업 시작 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</a:t>
            </a:r>
            <a:r>
              <a:rPr lang="ko-KR" altLang="en-US" dirty="0" err="1" smtClean="0"/>
              <a:t>블랙머그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Online </a:t>
            </a:r>
            <a:r>
              <a:rPr lang="ko-KR" altLang="en-US" dirty="0" smtClean="0"/>
              <a:t>모임 및 자료 공유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카카오톡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Reference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hypertension </a:t>
            </a:r>
            <a:r>
              <a:rPr lang="ko-KR" altLang="en-US" dirty="0" smtClean="0"/>
              <a:t>관련 </a:t>
            </a:r>
            <a:r>
              <a:rPr lang="en-US" altLang="ko-KR" dirty="0" smtClean="0"/>
              <a:t>CDSS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11983</TotalTime>
  <Words>770</Words>
  <Application>Microsoft Office PowerPoint</Application>
  <PresentationFormat>화면 슬라이드 쇼(4:3)</PresentationFormat>
  <Paragraphs>196</Paragraphs>
  <Slides>32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Theme</vt:lpstr>
      <vt:lpstr>PowerPoint 프레젠테이션</vt:lpstr>
      <vt:lpstr>PowerPoint 프레젠테이션</vt:lpstr>
      <vt:lpstr>PowerPoint 프레젠테이션</vt:lpstr>
      <vt:lpstr>프로젝트 역할 배분 및 계획 수립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ATHENA DSS</vt:lpstr>
      <vt:lpstr>ATHENA - DSS architecture</vt:lpstr>
      <vt:lpstr>Knowledge Base Screen</vt:lpstr>
      <vt:lpstr>Guideline Model</vt:lpstr>
      <vt:lpstr>Recommendation Screen</vt:lpstr>
      <vt:lpstr>2. DSS-HTN</vt:lpstr>
      <vt:lpstr>Risk staging</vt:lpstr>
      <vt:lpstr>Recommendations and Advice</vt:lpstr>
      <vt:lpstr>Drug information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Eunsol Lee</cp:lastModifiedBy>
  <cp:revision>196</cp:revision>
  <dcterms:created xsi:type="dcterms:W3CDTF">2015-11-23T02:27:07Z</dcterms:created>
  <dcterms:modified xsi:type="dcterms:W3CDTF">2016-07-17T02:50:05Z</dcterms:modified>
</cp:coreProperties>
</file>